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4" r:id="rId14"/>
    <p:sldId id="268" r:id="rId15"/>
    <p:sldId id="269" r:id="rId16"/>
    <p:sldId id="270" r:id="rId17"/>
    <p:sldId id="271" r:id="rId18"/>
    <p:sldId id="272" r:id="rId19"/>
    <p:sldId id="275" r:id="rId20"/>
    <p:sldId id="273" r:id="rId21"/>
    <p:sldId id="276" r:id="rId22"/>
    <p:sldId id="277" r:id="rId23"/>
    <p:sldId id="279" r:id="rId24"/>
    <p:sldId id="278" r:id="rId2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928" autoAdjust="0"/>
  </p:normalViewPr>
  <p:slideViewPr>
    <p:cSldViewPr>
      <p:cViewPr>
        <p:scale>
          <a:sx n="73" d="100"/>
          <a:sy n="73" d="100"/>
        </p:scale>
        <p:origin x="-4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04/05/2016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04/05/2016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04/05/2016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04/05/2016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04/05/2016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t>04/05/2016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t>04/05/2016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t>04/05/2016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04/05/2016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04/05/2016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04/05/2016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04/05/2016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6" name="image08.jpg"/>
          <p:cNvPicPr>
            <a:picLocks noGrp="1"/>
          </p:cNvPicPr>
          <p:nvPr>
            <p:ph idx="1"/>
          </p:nvPr>
        </p:nvPicPr>
        <p:blipFill>
          <a:blip r:embed="rId2"/>
          <a:srcRect/>
          <a:stretch>
            <a:fillRect/>
          </a:stretch>
        </p:blipFill>
        <p:spPr>
          <a:xfrm>
            <a:off x="3029552" y="1600201"/>
            <a:ext cx="2982608" cy="3989040"/>
          </a:xfrm>
          <a:prstGeom prst="rect">
            <a:avLst/>
          </a:prstGeom>
          <a:ln/>
        </p:spPr>
      </p:pic>
      <p:pic>
        <p:nvPicPr>
          <p:cNvPr id="7" name="Immagine 6" descr="http://www.comuni-italiani.it/060/stemma.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60648"/>
            <a:ext cx="850900" cy="1123950"/>
          </a:xfrm>
          <a:prstGeom prst="rect">
            <a:avLst/>
          </a:prstGeom>
          <a:noFill/>
          <a:ln>
            <a:noFill/>
          </a:ln>
        </p:spPr>
      </p:pic>
      <p:pic>
        <p:nvPicPr>
          <p:cNvPr id="8" name="Immagine 7" descr="http://www.regione.lazio.it/binary/rl_protezione_civile/tbl_evidenza/Banner_Right_prot_civile_piano_reg.jpg"/>
          <p:cNvPicPr/>
          <p:nvPr/>
        </p:nvPicPr>
        <p:blipFill rotWithShape="1">
          <a:blip r:embed="rId4">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9552" y="5805264"/>
            <a:ext cx="8424936" cy="646331"/>
          </a:xfrm>
          <a:prstGeom prst="rect">
            <a:avLst/>
          </a:prstGeom>
          <a:noFill/>
        </p:spPr>
        <p:txBody>
          <a:bodyPr wrap="square" rtlCol="0">
            <a:spAutoFit/>
          </a:bodyPr>
          <a:lstStyle/>
          <a:p>
            <a:r>
              <a:rPr lang="it-IT" i="1" dirty="0" smtClean="0"/>
              <a:t>Responsabile Settore </a:t>
            </a:r>
            <a:r>
              <a:rPr lang="it-IT" i="1" dirty="0"/>
              <a:t>T</a:t>
            </a:r>
            <a:r>
              <a:rPr lang="it-IT" i="1" dirty="0" smtClean="0"/>
              <a:t>ecnico </a:t>
            </a:r>
            <a:r>
              <a:rPr lang="it-IT" i="1" dirty="0"/>
              <a:t>C</a:t>
            </a:r>
            <a:r>
              <a:rPr lang="it-IT" i="1" dirty="0" smtClean="0"/>
              <a:t>omunale e Protezione Civile: Arch. Enzo Paolo Carola</a:t>
            </a:r>
          </a:p>
          <a:p>
            <a:r>
              <a:rPr lang="it-IT" i="1" dirty="0" smtClean="0"/>
              <a:t>Assessore Protezione Civile: Simone Marucci</a:t>
            </a:r>
            <a:endParaRPr lang="it-IT" i="1" dirty="0"/>
          </a:p>
        </p:txBody>
      </p:sp>
    </p:spTree>
    <p:extLst>
      <p:ext uri="{BB962C8B-B14F-4D97-AF65-F5344CB8AC3E}">
        <p14:creationId xmlns:p14="http://schemas.microsoft.com/office/powerpoint/2010/main" val="18392649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Tav.6 Carta Condizione Limite per L’emergenza:</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61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911" t="21398" b="8828"/>
          <a:stretch/>
        </p:blipFill>
        <p:spPr bwMode="auto">
          <a:xfrm>
            <a:off x="514712" y="1926327"/>
            <a:ext cx="5569455" cy="4158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3882" t="24523" r="63048" b="16518"/>
          <a:stretch/>
        </p:blipFill>
        <p:spPr bwMode="auto">
          <a:xfrm>
            <a:off x="6357257" y="1926327"/>
            <a:ext cx="2169564" cy="4158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5879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599998"/>
          </a:xfrm>
        </p:spPr>
        <p:txBody>
          <a:bodyPr>
            <a:normAutofit fontScale="92500"/>
          </a:bodyPr>
          <a:lstStyle/>
          <a:p>
            <a:pPr marL="0" indent="0" algn="just">
              <a:buNone/>
            </a:pPr>
            <a:r>
              <a:rPr lang="it-IT" sz="1800" dirty="0" smtClean="0"/>
              <a:t>Tav.7 Carta dello Scenario di Rischio Incidente Rilevante:</a:t>
            </a:r>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r>
              <a:rPr lang="it-IT" sz="1800" dirty="0" smtClean="0"/>
              <a:t>		</a:t>
            </a:r>
          </a:p>
          <a:p>
            <a:pPr marL="0" indent="0" algn="just">
              <a:buNone/>
            </a:pPr>
            <a:r>
              <a:rPr lang="it-IT" sz="1800" dirty="0"/>
              <a:t>	</a:t>
            </a:r>
            <a:r>
              <a:rPr lang="it-IT" sz="1800" dirty="0" smtClean="0"/>
              <a:t>					     </a:t>
            </a:r>
            <a:r>
              <a:rPr lang="it-IT" sz="1400" dirty="0" smtClean="0"/>
              <a:t>Anche se non sono presenti</a:t>
            </a:r>
          </a:p>
          <a:p>
            <a:pPr marL="0" indent="0" algn="just">
              <a:buNone/>
            </a:pPr>
            <a:r>
              <a:rPr lang="it-IT" sz="1400" dirty="0"/>
              <a:t>	</a:t>
            </a:r>
            <a:r>
              <a:rPr lang="it-IT" sz="1400" dirty="0" smtClean="0"/>
              <a:t>					     industrie pericolose secondo </a:t>
            </a:r>
          </a:p>
          <a:p>
            <a:pPr marL="0" indent="0" algn="just">
              <a:buNone/>
            </a:pPr>
            <a:r>
              <a:rPr lang="it-IT" sz="1400" dirty="0"/>
              <a:t>	</a:t>
            </a:r>
            <a:r>
              <a:rPr lang="it-IT" sz="1400" dirty="0" smtClean="0"/>
              <a:t>					     la direttiva </a:t>
            </a:r>
            <a:r>
              <a:rPr lang="it-IT" sz="1400" dirty="0" err="1" smtClean="0"/>
              <a:t>Seveso,sono</a:t>
            </a:r>
            <a:r>
              <a:rPr lang="it-IT" sz="1400" dirty="0" smtClean="0"/>
              <a:t> però</a:t>
            </a:r>
          </a:p>
          <a:p>
            <a:pPr marL="0" indent="0" algn="just">
              <a:buNone/>
            </a:pPr>
            <a:r>
              <a:rPr lang="it-IT" sz="1400" dirty="0"/>
              <a:t>	</a:t>
            </a:r>
            <a:r>
              <a:rPr lang="it-IT" sz="1400" dirty="0" smtClean="0"/>
              <a:t>					     indicate le aree produttive e </a:t>
            </a:r>
          </a:p>
          <a:p>
            <a:pPr marL="0" indent="0" algn="just">
              <a:buNone/>
            </a:pPr>
            <a:r>
              <a:rPr lang="it-IT" sz="1400" dirty="0"/>
              <a:t>	</a:t>
            </a:r>
            <a:r>
              <a:rPr lang="it-IT" sz="1400" dirty="0" smtClean="0"/>
              <a:t>					     le industrie in disuso che</a:t>
            </a:r>
          </a:p>
          <a:p>
            <a:pPr marL="0" indent="0" algn="just">
              <a:buNone/>
            </a:pPr>
            <a:r>
              <a:rPr lang="it-IT" sz="1400" dirty="0"/>
              <a:t>	</a:t>
            </a:r>
            <a:r>
              <a:rPr lang="it-IT" sz="1400" dirty="0" smtClean="0"/>
              <a:t>					     potrebbero dare origine a </a:t>
            </a:r>
          </a:p>
          <a:p>
            <a:pPr marL="0" indent="0" algn="just">
              <a:buNone/>
            </a:pPr>
            <a:r>
              <a:rPr lang="it-IT" sz="1400" dirty="0"/>
              <a:t>	</a:t>
            </a:r>
            <a:r>
              <a:rPr lang="it-IT" sz="1400" dirty="0" smtClean="0"/>
              <a:t>					     potenziali situazioni di rischio</a:t>
            </a:r>
            <a:endParaRPr lang="it-IT" sz="1800" dirty="0" smtClean="0"/>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911" t="21398" b="8828"/>
          <a:stretch/>
        </p:blipFill>
        <p:spPr bwMode="auto">
          <a:xfrm>
            <a:off x="534996" y="1866683"/>
            <a:ext cx="5621179" cy="41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089" t="24523" r="55803" b="40526"/>
          <a:stretch/>
        </p:blipFill>
        <p:spPr bwMode="auto">
          <a:xfrm>
            <a:off x="6250560" y="1894593"/>
            <a:ext cx="2351315" cy="255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2132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Tav.8 Servizi Essenziali:</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819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464" t="21398" b="8828"/>
          <a:stretch/>
        </p:blipFill>
        <p:spPr bwMode="auto">
          <a:xfrm>
            <a:off x="534997" y="1861736"/>
            <a:ext cx="5691993" cy="422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20238" t="24523" r="55953" b="46875"/>
          <a:stretch/>
        </p:blipFill>
        <p:spPr bwMode="auto">
          <a:xfrm>
            <a:off x="6372200" y="1861736"/>
            <a:ext cx="2322287" cy="2092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4190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Il Centro Operativo Comunale è stato individuato nella Sede Comunale di P.zza XVII Martiri:</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816" t="25398" r="13439" b="18650"/>
          <a:stretch/>
        </p:blipFill>
        <p:spPr bwMode="auto">
          <a:xfrm>
            <a:off x="553883" y="2218897"/>
            <a:ext cx="4594181" cy="371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35566" t="36706" r="13440" b="8829"/>
          <a:stretch/>
        </p:blipFill>
        <p:spPr bwMode="auto">
          <a:xfrm>
            <a:off x="5004048" y="2385761"/>
            <a:ext cx="3577745" cy="3546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7035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In tutte le tavole tematiche viene riportata l’area individuata per l’Eliporto di Emergenza, che potrà essere utilizzato sempre, per ogni evenienza. A tal proposito verrà realizzata opportuna segnaletica orizzontale e verticale:</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921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613" t="21398" b="8828"/>
          <a:stretch/>
        </p:blipFill>
        <p:spPr bwMode="auto">
          <a:xfrm>
            <a:off x="529228" y="2420889"/>
            <a:ext cx="4927890" cy="3663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387" t="24523" r="55655" b="28622"/>
          <a:stretch/>
        </p:blipFill>
        <p:spPr bwMode="auto">
          <a:xfrm>
            <a:off x="5691583" y="2538933"/>
            <a:ext cx="2336801" cy="3427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408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Ogni elemento inserito nelle Carte ha una sua scheda di riferimento riportata sia sul testo del Piano che nella parte grafica grazie al software </a:t>
            </a:r>
            <a:r>
              <a:rPr lang="it-IT" sz="1800" dirty="0" err="1" smtClean="0"/>
              <a:t>ArcGis</a:t>
            </a:r>
            <a:r>
              <a:rPr lang="it-IT" sz="1800" dirty="0" smtClean="0"/>
              <a:t> che permette di associare ad ogni area le informazioni ad essa relative. Ad es.:</a:t>
            </a:r>
          </a:p>
          <a:p>
            <a:pPr marL="0" indent="0" algn="just">
              <a:buNone/>
            </a:pPr>
            <a:r>
              <a:rPr lang="it-IT" sz="1800" dirty="0" smtClean="0"/>
              <a:t>					      </a:t>
            </a:r>
            <a:r>
              <a:rPr lang="it-IT" sz="1400" dirty="0" smtClean="0"/>
              <a:t>Per ogni Area di Attesa sono indicati 					        indirizzo, tipo di Rischio previsto e 					       classifica di Area di attesa in base al</a:t>
            </a:r>
          </a:p>
          <a:p>
            <a:pPr marL="0" indent="0" algn="just">
              <a:buNone/>
            </a:pPr>
            <a:r>
              <a:rPr lang="it-IT" sz="1400" dirty="0"/>
              <a:t>	</a:t>
            </a:r>
            <a:r>
              <a:rPr lang="it-IT" sz="1400" dirty="0" smtClean="0"/>
              <a:t>				      rischio.</a:t>
            </a:r>
          </a:p>
          <a:p>
            <a:pPr marL="0" indent="0" algn="just">
              <a:buNone/>
            </a:pPr>
            <a:r>
              <a:rPr lang="it-IT" sz="1400" dirty="0"/>
              <a:t>	</a:t>
            </a:r>
            <a:r>
              <a:rPr lang="it-IT" sz="1400" dirty="0" smtClean="0"/>
              <a:t>				      Tabelle come quella a fianco sono </a:t>
            </a:r>
          </a:p>
          <a:p>
            <a:pPr marL="0" indent="0" algn="just">
              <a:buNone/>
            </a:pPr>
            <a:r>
              <a:rPr lang="it-IT" sz="1400" dirty="0"/>
              <a:t>	</a:t>
            </a:r>
            <a:r>
              <a:rPr lang="it-IT" sz="1400" dirty="0" smtClean="0"/>
              <a:t>				      presenti per ogni elemento e in ogni					      punto delle mappe si possono verificare</a:t>
            </a:r>
          </a:p>
          <a:p>
            <a:pPr marL="0" indent="0" algn="just">
              <a:buNone/>
            </a:pPr>
            <a:r>
              <a:rPr lang="it-IT" sz="1400" dirty="0"/>
              <a:t>	</a:t>
            </a:r>
            <a:r>
              <a:rPr lang="it-IT" sz="1400" dirty="0" smtClean="0"/>
              <a:t>				      le coordinate geografiche.</a:t>
            </a:r>
            <a:r>
              <a:rPr lang="it-IT" sz="1400" dirty="0"/>
              <a:t>	</a:t>
            </a:r>
            <a:r>
              <a:rPr lang="it-IT" sz="1400" dirty="0" smtClean="0"/>
              <a:t>				       </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1024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5863" t="24008" b="12825"/>
          <a:stretch/>
        </p:blipFill>
        <p:spPr bwMode="auto">
          <a:xfrm>
            <a:off x="534996" y="2492896"/>
            <a:ext cx="4679323"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9936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A titolo di esempio, la stessa area di attesa precedentemente individuata, nel piano viene così di seguito indicata:</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1126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4702" t="21398" r="23958" b="8828"/>
          <a:stretch/>
        </p:blipFill>
        <p:spPr bwMode="auto">
          <a:xfrm>
            <a:off x="1907704" y="2204864"/>
            <a:ext cx="5904655" cy="387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9158524"/>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a:t>L</a:t>
            </a:r>
            <a:r>
              <a:rPr lang="it-IT" sz="1800" dirty="0" smtClean="0"/>
              <a:t>e Funzioni di supporto sono nominate tra i Responsabili dei diversi settori comunali coinvolti:</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4850" t="24207" r="25001" b="15277"/>
          <a:stretch/>
        </p:blipFill>
        <p:spPr bwMode="auto">
          <a:xfrm>
            <a:off x="2423887" y="1988840"/>
            <a:ext cx="4525463" cy="4095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28922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a:t>L</a:t>
            </a:r>
            <a:r>
              <a:rPr lang="it-IT" sz="1800" dirty="0" smtClean="0"/>
              <a:t>e Funzioni di supporto:</a:t>
            </a:r>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6191" t="21398" r="26340" b="6249"/>
          <a:stretch/>
        </p:blipFill>
        <p:spPr bwMode="auto">
          <a:xfrm>
            <a:off x="2985570" y="1565306"/>
            <a:ext cx="3960440" cy="4527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7977558"/>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Sono individuati i materiali e i mezzi sia quelli comunali che quelli messi a disposizione da parte delle Associazioni di Volontariato locali:</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5149" t="23810" r="24553" b="16823"/>
          <a:stretch/>
        </p:blipFill>
        <p:spPr bwMode="auto">
          <a:xfrm>
            <a:off x="534996" y="2149309"/>
            <a:ext cx="4212468" cy="3951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5447" t="24523" r="24405" b="9701"/>
          <a:stretch/>
        </p:blipFill>
        <p:spPr bwMode="auto">
          <a:xfrm>
            <a:off x="4747464" y="2149309"/>
            <a:ext cx="3882802" cy="381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86252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9552" y="5805264"/>
            <a:ext cx="8424936" cy="646331"/>
          </a:xfrm>
          <a:prstGeom prst="rect">
            <a:avLst/>
          </a:prstGeom>
          <a:noFill/>
        </p:spPr>
        <p:txBody>
          <a:bodyPr wrap="square" rtlCol="0">
            <a:spAutoFit/>
          </a:bodyPr>
          <a:lstStyle/>
          <a:p>
            <a:r>
              <a:rPr lang="it-IT" i="1" dirty="0" smtClean="0"/>
              <a:t>Responsabile Settore </a:t>
            </a:r>
            <a:r>
              <a:rPr lang="it-IT" i="1" dirty="0"/>
              <a:t>T</a:t>
            </a:r>
            <a:r>
              <a:rPr lang="it-IT" i="1" dirty="0" smtClean="0"/>
              <a:t>ecnico </a:t>
            </a:r>
            <a:r>
              <a:rPr lang="it-IT" i="1" dirty="0"/>
              <a:t>C</a:t>
            </a:r>
            <a:r>
              <a:rPr lang="it-IT" i="1" dirty="0" smtClean="0"/>
              <a:t>omunale e Protezione Civile: Arch. Enzo Paolo Carola</a:t>
            </a:r>
          </a:p>
          <a:p>
            <a:r>
              <a:rPr lang="it-IT" i="1" dirty="0" smtClean="0"/>
              <a:t>Assessore Protezione Civile: Simone Marucci</a:t>
            </a:r>
            <a:endParaRPr lang="it-IT" i="1" dirty="0"/>
          </a:p>
        </p:txBody>
      </p:sp>
      <p:sp>
        <p:nvSpPr>
          <p:cNvPr id="2" name="Segnaposto contenuto 1"/>
          <p:cNvSpPr>
            <a:spLocks noGrp="1"/>
          </p:cNvSpPr>
          <p:nvPr>
            <p:ph idx="1"/>
          </p:nvPr>
        </p:nvSpPr>
        <p:spPr>
          <a:xfrm>
            <a:off x="438309" y="1988840"/>
            <a:ext cx="7985521" cy="3124944"/>
          </a:xfrm>
        </p:spPr>
        <p:txBody>
          <a:bodyPr>
            <a:normAutofit/>
          </a:bodyPr>
          <a:lstStyle/>
          <a:p>
            <a:pPr algn="just"/>
            <a:r>
              <a:rPr lang="it-IT" sz="2400" dirty="0" smtClean="0"/>
              <a:t>Scopo del presente Piano è quello di coordinare la gestione del territorio pianificando lo sviluppo e il mantenimento delle procedure atte a prevenire, ridurre, controllare e mitigare le diverse condizioni di emergenza che potrebbero manifestarsi nel tempo.</a:t>
            </a:r>
            <a:endParaRPr lang="it-IT" sz="2400" dirty="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spTree>
    <p:extLst>
      <p:ext uri="{BB962C8B-B14F-4D97-AF65-F5344CB8AC3E}">
        <p14:creationId xmlns:p14="http://schemas.microsoft.com/office/powerpoint/2010/main" val="792659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Dopo l’individuazione delle Funzioni di Supporto sono indicate le Procedure da seguire per i diversi Scenari di Rischio, suddivise per i diversi livelli di emergenza, suddivisi in Fase di Attenzione:</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graphicFrame>
        <p:nvGraphicFramePr>
          <p:cNvPr id="5" name="Tabella 4"/>
          <p:cNvGraphicFramePr>
            <a:graphicFrameLocks noGrp="1"/>
          </p:cNvGraphicFramePr>
          <p:nvPr>
            <p:extLst>
              <p:ext uri="{D42A27DB-BD31-4B8C-83A1-F6EECF244321}">
                <p14:modId xmlns:p14="http://schemas.microsoft.com/office/powerpoint/2010/main" val="2754382111"/>
              </p:ext>
            </p:extLst>
          </p:nvPr>
        </p:nvGraphicFramePr>
        <p:xfrm>
          <a:off x="511467" y="2564904"/>
          <a:ext cx="4235997" cy="2891790"/>
        </p:xfrm>
        <a:graphic>
          <a:graphicData uri="http://schemas.openxmlformats.org/drawingml/2006/table">
            <a:tbl>
              <a:tblPr firstRow="1" firstCol="1" bandRow="1"/>
              <a:tblGrid>
                <a:gridCol w="1200946"/>
                <a:gridCol w="3035051"/>
              </a:tblGrid>
              <a:tr h="0">
                <a:tc>
                  <a:txBody>
                    <a:bodyPr/>
                    <a:lstStyle/>
                    <a:p>
                      <a:pPr marL="457200" algn="just">
                        <a:lnSpc>
                          <a:spcPct val="115000"/>
                        </a:lnSpc>
                        <a:spcAft>
                          <a:spcPts val="0"/>
                        </a:spcAft>
                      </a:pPr>
                      <a:r>
                        <a:rPr lang="it-IT" sz="1100" dirty="0">
                          <a:solidFill>
                            <a:srgbClr val="000000"/>
                          </a:solidFill>
                          <a:effectLst/>
                          <a:latin typeface="Times New Roman"/>
                          <a:ea typeface="Arial"/>
                        </a:rPr>
                        <a:t>ATTENZIONE</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457200" algn="just">
                        <a:lnSpc>
                          <a:spcPct val="115000"/>
                        </a:lnSpc>
                        <a:spcAft>
                          <a:spcPts val="0"/>
                        </a:spcAft>
                      </a:pPr>
                      <a:r>
                        <a:rPr lang="it-IT" sz="1100" dirty="0">
                          <a:solidFill>
                            <a:srgbClr val="000000"/>
                          </a:solidFill>
                          <a:effectLst/>
                          <a:latin typeface="Times New Roman"/>
                          <a:ea typeface="Arial"/>
                        </a:rPr>
                        <a:t>Evento meteorologico, idraulico, idrogeologico per forti temporali</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414628">
                <a:tc gridSpan="2">
                  <a:txBody>
                    <a:bodyPr/>
                    <a:lstStyle/>
                    <a:p>
                      <a:pPr algn="just">
                        <a:lnSpc>
                          <a:spcPct val="115000"/>
                        </a:lnSpc>
                        <a:spcAft>
                          <a:spcPts val="0"/>
                        </a:spcAft>
                      </a:pPr>
                      <a:r>
                        <a:rPr lang="it-IT" sz="1100" dirty="0">
                          <a:solidFill>
                            <a:srgbClr val="000000"/>
                          </a:solidFill>
                          <a:effectLst/>
                          <a:latin typeface="Arial"/>
                          <a:ea typeface="Times New Roman"/>
                          <a:sym typeface="Symbol"/>
                        </a:rPr>
                        <a:t></a:t>
                      </a:r>
                      <a:r>
                        <a:rPr lang="it-IT" sz="1100" b="1" dirty="0">
                          <a:solidFill>
                            <a:srgbClr val="000000"/>
                          </a:solidFill>
                          <a:effectLst/>
                          <a:latin typeface="Times New Roman"/>
                          <a:ea typeface="Times New Roman"/>
                        </a:rPr>
                        <a:t>Avviso di criticità idrogeologica e idraulica regionale anche per forti temporali</a:t>
                      </a:r>
                      <a:r>
                        <a:rPr lang="it-IT" sz="1100" dirty="0">
                          <a:solidFill>
                            <a:srgbClr val="000000"/>
                          </a:solidFill>
                          <a:effectLst/>
                          <a:latin typeface="Times New Roman"/>
                          <a:ea typeface="Times New Roman"/>
                        </a:rPr>
                        <a:t> emesso dal CFR e consultabile sul sito Internet della Regione, con criticità moderata sulla/e Zona/e di Allerta di appartenenza del Comune. Conseguente emissione dell'Allertamento del sistema di Protezione Civile Regionale emesso dalla Sala Operativa Regionale che stabilisce la fase di Attenzione sulla/e Zona/e di Allerta di interesse Evento in atto con caratteristiche di </a:t>
                      </a:r>
                      <a:r>
                        <a:rPr lang="it-IT" sz="1100" b="1" u="sng" dirty="0">
                          <a:solidFill>
                            <a:srgbClr val="000000"/>
                          </a:solidFill>
                          <a:effectLst/>
                          <a:latin typeface="Times New Roman"/>
                          <a:ea typeface="Times New Roman"/>
                        </a:rPr>
                        <a:t>ordinaria criticità</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cs typeface="Times New Roman"/>
                          <a:sym typeface="Symbol"/>
                        </a:rPr>
                        <a:t></a:t>
                      </a:r>
                      <a:r>
                        <a:rPr lang="it-IT" sz="1100" dirty="0">
                          <a:solidFill>
                            <a:srgbClr val="000000"/>
                          </a:solidFill>
                          <a:effectLst/>
                          <a:latin typeface="Times New Roman"/>
                          <a:ea typeface="Times New Roman"/>
                        </a:rPr>
                        <a:t>Al superamento delle soglie riferite al sistema di allertamento locale tale da far scattare </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rPr>
                        <a:t>l’</a:t>
                      </a:r>
                      <a:r>
                        <a:rPr lang="it-IT" sz="1100" b="1" dirty="0">
                          <a:solidFill>
                            <a:srgbClr val="000000"/>
                          </a:solidFill>
                          <a:effectLst/>
                          <a:latin typeface="Times New Roman"/>
                          <a:ea typeface="Times New Roman"/>
                        </a:rPr>
                        <a:t>Attenzione</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cs typeface="Times New Roman"/>
                          <a:sym typeface="Symbol"/>
                        </a:rPr>
                        <a:t></a:t>
                      </a:r>
                      <a:r>
                        <a:rPr lang="it-IT" sz="1100" dirty="0">
                          <a:solidFill>
                            <a:srgbClr val="000000"/>
                          </a:solidFill>
                          <a:effectLst/>
                          <a:latin typeface="Times New Roman"/>
                          <a:ea typeface="Times New Roman"/>
                        </a:rPr>
                        <a:t>All’aggravarsi della situazione nei punti critici monitorati a vista dai presidi territori</a:t>
                      </a:r>
                      <a:endParaRPr lang="it-IT" sz="1100" dirty="0">
                        <a:solidFill>
                          <a:srgbClr val="000000"/>
                        </a:solidFill>
                        <a:effectLst/>
                        <a:latin typeface="Arial"/>
                        <a:ea typeface="Arial"/>
                      </a:endParaRPr>
                    </a:p>
                    <a:p>
                      <a:pPr marL="457200" algn="just">
                        <a:lnSpc>
                          <a:spcPct val="115000"/>
                        </a:lnSpc>
                        <a:spcAft>
                          <a:spcPts val="0"/>
                        </a:spcAft>
                      </a:pPr>
                      <a:r>
                        <a:rPr lang="it-IT" sz="1100" dirty="0">
                          <a:solidFill>
                            <a:srgbClr val="000000"/>
                          </a:solidFill>
                          <a:effectLst/>
                          <a:latin typeface="Times New Roman"/>
                          <a:ea typeface="Arial"/>
                        </a:rPr>
                        <a:t> </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r>
            </a:tbl>
          </a:graphicData>
        </a:graphic>
      </p:graphicFrame>
      <p:pic>
        <p:nvPicPr>
          <p:cNvPr id="5121"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28126" t="23016" r="25445" b="38492"/>
          <a:stretch/>
        </p:blipFill>
        <p:spPr bwMode="auto">
          <a:xfrm>
            <a:off x="4860033" y="2492896"/>
            <a:ext cx="3949424"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2262313"/>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Dopo l’individuazione delle Funzioni di Supporto sono indicate le Procedure da seguire per i diversi Scenari di Rischio, suddivise per i diversi livelli di emergenza, suddivisi in Fase di Preallarme:</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graphicFrame>
        <p:nvGraphicFramePr>
          <p:cNvPr id="6" name="Tabella 5"/>
          <p:cNvGraphicFramePr>
            <a:graphicFrameLocks noGrp="1"/>
          </p:cNvGraphicFramePr>
          <p:nvPr>
            <p:extLst>
              <p:ext uri="{D42A27DB-BD31-4B8C-83A1-F6EECF244321}">
                <p14:modId xmlns:p14="http://schemas.microsoft.com/office/powerpoint/2010/main" val="2657748944"/>
              </p:ext>
            </p:extLst>
          </p:nvPr>
        </p:nvGraphicFramePr>
        <p:xfrm>
          <a:off x="534996" y="2564904"/>
          <a:ext cx="3892988" cy="3277362"/>
        </p:xfrm>
        <a:graphic>
          <a:graphicData uri="http://schemas.openxmlformats.org/drawingml/2006/table">
            <a:tbl>
              <a:tblPr firstRow="1" firstCol="1" bandRow="1"/>
              <a:tblGrid>
                <a:gridCol w="1026389"/>
                <a:gridCol w="2866599"/>
              </a:tblGrid>
              <a:tr h="0">
                <a:tc>
                  <a:txBody>
                    <a:bodyPr/>
                    <a:lstStyle/>
                    <a:p>
                      <a:pPr marL="457200" algn="just">
                        <a:lnSpc>
                          <a:spcPct val="115000"/>
                        </a:lnSpc>
                        <a:spcAft>
                          <a:spcPts val="0"/>
                        </a:spcAft>
                      </a:pPr>
                      <a:r>
                        <a:rPr lang="it-IT" sz="1100">
                          <a:solidFill>
                            <a:srgbClr val="000000"/>
                          </a:solidFill>
                          <a:effectLst/>
                          <a:latin typeface="Times New Roman"/>
                          <a:ea typeface="Arial"/>
                        </a:rPr>
                        <a:t>PREALLARME</a:t>
                      </a:r>
                      <a:endParaRPr lang="it-IT" sz="110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457200" algn="just">
                        <a:lnSpc>
                          <a:spcPct val="115000"/>
                        </a:lnSpc>
                        <a:spcAft>
                          <a:spcPts val="0"/>
                        </a:spcAft>
                      </a:pPr>
                      <a:r>
                        <a:rPr lang="it-IT" sz="1100">
                          <a:solidFill>
                            <a:srgbClr val="000000"/>
                          </a:solidFill>
                          <a:effectLst/>
                          <a:latin typeface="Times New Roman"/>
                          <a:ea typeface="Arial"/>
                        </a:rPr>
                        <a:t>Evento meteorologico, idraulico, idrogeologico per forti temporali</a:t>
                      </a:r>
                      <a:endParaRPr lang="it-IT" sz="110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gridSpan="2">
                  <a:txBody>
                    <a:bodyPr/>
                    <a:lstStyle/>
                    <a:p>
                      <a:pPr algn="just">
                        <a:lnSpc>
                          <a:spcPct val="115000"/>
                        </a:lnSpc>
                        <a:spcAft>
                          <a:spcPts val="0"/>
                        </a:spcAft>
                      </a:pPr>
                      <a:r>
                        <a:rPr lang="it-IT" sz="1100" dirty="0">
                          <a:solidFill>
                            <a:srgbClr val="000000"/>
                          </a:solidFill>
                          <a:effectLst/>
                          <a:latin typeface="Arial"/>
                          <a:ea typeface="Times New Roman"/>
                          <a:sym typeface="Symbol"/>
                        </a:rPr>
                        <a:t></a:t>
                      </a:r>
                      <a:r>
                        <a:rPr lang="it-IT" sz="1100" b="1" dirty="0">
                          <a:solidFill>
                            <a:srgbClr val="000000"/>
                          </a:solidFill>
                          <a:effectLst/>
                          <a:latin typeface="Times New Roman"/>
                          <a:ea typeface="Times New Roman"/>
                        </a:rPr>
                        <a:t>Avviso di criticità idrogeologica e idraulica regionale anche per forti temporali</a:t>
                      </a:r>
                      <a:r>
                        <a:rPr lang="it-IT" sz="1100" dirty="0">
                          <a:solidFill>
                            <a:srgbClr val="000000"/>
                          </a:solidFill>
                          <a:effectLst/>
                          <a:latin typeface="Times New Roman"/>
                          <a:ea typeface="Times New Roman"/>
                        </a:rPr>
                        <a:t> emesso dal CFR e consultabile sul sito Internet della Regione, con criticità elevata sulla/e Zona/e di Allerta di appartenenza del Comune. Conseguente emissione dell'Allertamento del sistema di Protezione Civile Regionale emesso dalla Sala Operativa Regionale che stabilisce la fase di Attenzione sulla/e Zona/e di Allerta di interesse Evento in atto con caratteristiche di </a:t>
                      </a:r>
                      <a:r>
                        <a:rPr lang="it-IT" sz="1100" b="1" u="sng" dirty="0">
                          <a:solidFill>
                            <a:srgbClr val="000000"/>
                          </a:solidFill>
                          <a:effectLst/>
                          <a:latin typeface="Times New Roman"/>
                          <a:ea typeface="Times New Roman"/>
                        </a:rPr>
                        <a:t>moderata criticità</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cs typeface="Times New Roman"/>
                          <a:sym typeface="Symbol"/>
                        </a:rPr>
                        <a:t></a:t>
                      </a:r>
                      <a:r>
                        <a:rPr lang="it-IT" sz="1100" dirty="0">
                          <a:solidFill>
                            <a:srgbClr val="000000"/>
                          </a:solidFill>
                          <a:effectLst/>
                          <a:latin typeface="Times New Roman"/>
                          <a:ea typeface="Times New Roman"/>
                        </a:rPr>
                        <a:t>Al superamento delle soglie riferite al sistema di allertamento locale tale da far scattare </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rPr>
                        <a:t>il </a:t>
                      </a:r>
                      <a:r>
                        <a:rPr lang="it-IT" sz="1100" b="1" dirty="0">
                          <a:solidFill>
                            <a:srgbClr val="000000"/>
                          </a:solidFill>
                          <a:effectLst/>
                          <a:latin typeface="Times New Roman"/>
                          <a:ea typeface="Times New Roman"/>
                        </a:rPr>
                        <a:t>Preallarme</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cs typeface="Times New Roman"/>
                          <a:sym typeface="Symbol"/>
                        </a:rPr>
                        <a:t></a:t>
                      </a:r>
                      <a:r>
                        <a:rPr lang="it-IT" sz="1100" dirty="0">
                          <a:solidFill>
                            <a:srgbClr val="000000"/>
                          </a:solidFill>
                          <a:effectLst/>
                          <a:latin typeface="Times New Roman"/>
                          <a:ea typeface="Times New Roman"/>
                        </a:rPr>
                        <a:t>All’aggravarsi della situazione nei punti critici monitorati a vista dai presidi territori</a:t>
                      </a:r>
                      <a:endParaRPr lang="it-IT" sz="1100" dirty="0">
                        <a:solidFill>
                          <a:srgbClr val="000000"/>
                        </a:solidFill>
                        <a:effectLst/>
                        <a:latin typeface="Arial"/>
                        <a:ea typeface="Arial"/>
                      </a:endParaRPr>
                    </a:p>
                    <a:p>
                      <a:pPr marL="457200" algn="just">
                        <a:lnSpc>
                          <a:spcPct val="115000"/>
                        </a:lnSpc>
                        <a:spcAft>
                          <a:spcPts val="0"/>
                        </a:spcAft>
                      </a:pPr>
                      <a:r>
                        <a:rPr lang="it-IT" sz="1100" dirty="0">
                          <a:solidFill>
                            <a:srgbClr val="000000"/>
                          </a:solidFill>
                          <a:effectLst/>
                          <a:latin typeface="Times New Roman"/>
                          <a:ea typeface="Arial"/>
                        </a:rPr>
                        <a:t> </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it-IT"/>
                    </a:p>
                  </a:txBody>
                  <a:tcPr/>
                </a:tc>
              </a:tr>
            </a:tbl>
          </a:graphicData>
        </a:graphic>
      </p:graphicFrame>
      <p:pic>
        <p:nvPicPr>
          <p:cNvPr id="6145"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28572" t="32341" r="25149" b="10317"/>
          <a:stretch/>
        </p:blipFill>
        <p:spPr bwMode="auto">
          <a:xfrm>
            <a:off x="4535996" y="2492896"/>
            <a:ext cx="397620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47432"/>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Dopo l’individuazione delle Funzioni di Supporto sono indicate le Procedure da seguire per i diversi Scenari di Rischio, suddivise per i diversi livelli di emergenza, suddivisi in Fase di Allarme:</a:t>
            </a:r>
          </a:p>
          <a:p>
            <a:pPr marL="0" indent="0" algn="just">
              <a:buNone/>
            </a:pPr>
            <a:endParaRPr lang="it-IT" sz="1800" dirty="0" smtClean="0"/>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graphicFrame>
        <p:nvGraphicFramePr>
          <p:cNvPr id="12" name="Tabella 11"/>
          <p:cNvGraphicFramePr>
            <a:graphicFrameLocks noGrp="1"/>
          </p:cNvGraphicFramePr>
          <p:nvPr>
            <p:extLst>
              <p:ext uri="{D42A27DB-BD31-4B8C-83A1-F6EECF244321}">
                <p14:modId xmlns:p14="http://schemas.microsoft.com/office/powerpoint/2010/main" val="3673888946"/>
              </p:ext>
            </p:extLst>
          </p:nvPr>
        </p:nvGraphicFramePr>
        <p:xfrm>
          <a:off x="501917" y="2621852"/>
          <a:ext cx="3926067" cy="1887268"/>
        </p:xfrm>
        <a:graphic>
          <a:graphicData uri="http://schemas.openxmlformats.org/drawingml/2006/table">
            <a:tbl>
              <a:tblPr firstRow="1" firstCol="1" bandRow="1"/>
              <a:tblGrid>
                <a:gridCol w="1633220"/>
                <a:gridCol w="2292847"/>
              </a:tblGrid>
              <a:tr h="0">
                <a:tc>
                  <a:txBody>
                    <a:bodyPr/>
                    <a:lstStyle/>
                    <a:p>
                      <a:pPr marL="457200" algn="just">
                        <a:lnSpc>
                          <a:spcPct val="115000"/>
                        </a:lnSpc>
                        <a:spcAft>
                          <a:spcPts val="0"/>
                        </a:spcAft>
                      </a:pPr>
                      <a:r>
                        <a:rPr lang="it-IT" sz="1100">
                          <a:solidFill>
                            <a:srgbClr val="000000"/>
                          </a:solidFill>
                          <a:effectLst/>
                          <a:latin typeface="Times New Roman"/>
                          <a:ea typeface="Arial"/>
                        </a:rPr>
                        <a:t>ALLARME</a:t>
                      </a:r>
                      <a:endParaRPr lang="it-IT" sz="110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457200" algn="just">
                        <a:lnSpc>
                          <a:spcPct val="115000"/>
                        </a:lnSpc>
                        <a:spcAft>
                          <a:spcPts val="0"/>
                        </a:spcAft>
                      </a:pPr>
                      <a:r>
                        <a:rPr lang="it-IT" sz="1100">
                          <a:solidFill>
                            <a:srgbClr val="000000"/>
                          </a:solidFill>
                          <a:effectLst/>
                          <a:latin typeface="Times New Roman"/>
                          <a:ea typeface="Arial"/>
                        </a:rPr>
                        <a:t>Evento meteorologico, idraulico,(</a:t>
                      </a:r>
                      <a:r>
                        <a:rPr lang="it-IT" sz="1100" i="1">
                          <a:solidFill>
                            <a:srgbClr val="000000"/>
                          </a:solidFill>
                          <a:effectLst/>
                          <a:latin typeface="Times New Roman"/>
                          <a:ea typeface="Arial"/>
                        </a:rPr>
                        <a:t>non idrogeologico per forti temporali</a:t>
                      </a:r>
                      <a:r>
                        <a:rPr lang="it-IT" sz="1100">
                          <a:solidFill>
                            <a:srgbClr val="000000"/>
                          </a:solidFill>
                          <a:effectLst/>
                          <a:latin typeface="Times New Roman"/>
                          <a:ea typeface="Arial"/>
                        </a:rPr>
                        <a:t>)</a:t>
                      </a:r>
                      <a:endParaRPr lang="it-IT" sz="110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1308910">
                <a:tc gridSpan="2">
                  <a:txBody>
                    <a:bodyPr/>
                    <a:lstStyle/>
                    <a:p>
                      <a:pPr algn="just">
                        <a:lnSpc>
                          <a:spcPct val="115000"/>
                        </a:lnSpc>
                        <a:spcAft>
                          <a:spcPts val="0"/>
                        </a:spcAft>
                      </a:pPr>
                      <a:r>
                        <a:rPr lang="it-IT" sz="1100" dirty="0">
                          <a:solidFill>
                            <a:srgbClr val="000000"/>
                          </a:solidFill>
                          <a:effectLst/>
                          <a:latin typeface="Arial"/>
                          <a:ea typeface="Times New Roman"/>
                          <a:sym typeface="Symbol"/>
                        </a:rPr>
                        <a:t></a:t>
                      </a:r>
                      <a:r>
                        <a:rPr lang="it-IT" sz="1100" dirty="0">
                          <a:solidFill>
                            <a:srgbClr val="000000"/>
                          </a:solidFill>
                          <a:effectLst/>
                          <a:latin typeface="Times New Roman"/>
                          <a:ea typeface="Times New Roman"/>
                        </a:rPr>
                        <a:t>Evento in atto</a:t>
                      </a:r>
                      <a:r>
                        <a:rPr lang="it-IT" sz="1100" b="1" dirty="0">
                          <a:solidFill>
                            <a:srgbClr val="000000"/>
                          </a:solidFill>
                          <a:effectLst/>
                          <a:latin typeface="Times New Roman"/>
                          <a:ea typeface="Times New Roman"/>
                        </a:rPr>
                        <a:t> con elevata criticità idrogeologica e idraulica regionale</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cs typeface="Times New Roman"/>
                          <a:sym typeface="Symbol"/>
                        </a:rPr>
                        <a:t></a:t>
                      </a:r>
                      <a:r>
                        <a:rPr lang="it-IT" sz="1100" dirty="0">
                          <a:solidFill>
                            <a:srgbClr val="000000"/>
                          </a:solidFill>
                          <a:effectLst/>
                          <a:latin typeface="Times New Roman"/>
                          <a:ea typeface="Times New Roman"/>
                        </a:rPr>
                        <a:t>Al superamento delle soglie riferite al sistema di allertamento locale tale da far scattare </a:t>
                      </a:r>
                      <a:endParaRPr lang="it-IT" sz="1100" dirty="0">
                        <a:solidFill>
                          <a:srgbClr val="000000"/>
                        </a:solidFill>
                        <a:effectLst/>
                        <a:latin typeface="Arial"/>
                        <a:ea typeface="Arial"/>
                      </a:endParaRPr>
                    </a:p>
                    <a:p>
                      <a:pPr algn="just">
                        <a:lnSpc>
                          <a:spcPct val="115000"/>
                        </a:lnSpc>
                        <a:spcAft>
                          <a:spcPts val="0"/>
                        </a:spcAft>
                      </a:pPr>
                      <a:r>
                        <a:rPr lang="it-IT" sz="1100" dirty="0">
                          <a:solidFill>
                            <a:srgbClr val="000000"/>
                          </a:solidFill>
                          <a:effectLst/>
                          <a:latin typeface="Times New Roman"/>
                          <a:ea typeface="Times New Roman"/>
                        </a:rPr>
                        <a:t>l’</a:t>
                      </a:r>
                      <a:r>
                        <a:rPr lang="it-IT" sz="1100" b="1" dirty="0">
                          <a:solidFill>
                            <a:srgbClr val="000000"/>
                          </a:solidFill>
                          <a:effectLst/>
                          <a:latin typeface="Times New Roman"/>
                          <a:ea typeface="Times New Roman"/>
                        </a:rPr>
                        <a:t>Allarme</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it-IT"/>
                    </a:p>
                  </a:txBody>
                  <a:tcPr/>
                </a:tc>
              </a:tr>
            </a:tbl>
          </a:graphicData>
        </a:graphic>
      </p:graphicFrame>
      <p:pic>
        <p:nvPicPr>
          <p:cNvPr id="7169"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28423" t="23810" r="23661" b="8829"/>
          <a:stretch/>
        </p:blipFill>
        <p:spPr bwMode="auto">
          <a:xfrm>
            <a:off x="4553150" y="2445616"/>
            <a:ext cx="3925299" cy="3638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1465833"/>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fontScale="92500"/>
          </a:bodyPr>
          <a:lstStyle/>
          <a:p>
            <a:pPr marL="0" indent="0" algn="just">
              <a:buNone/>
            </a:pPr>
            <a:endParaRPr lang="it-IT" sz="1800" dirty="0" smtClean="0"/>
          </a:p>
          <a:p>
            <a:pPr marL="0" indent="0" algn="just">
              <a:buNone/>
            </a:pPr>
            <a:r>
              <a:rPr lang="it-IT" sz="1800" dirty="0" smtClean="0"/>
              <a:t>Scopo finale del presente Piano è quello di essere usufruibile dai cittadini che risiedono nel Comune di Paliano e dagli utenti provenienti dal territorio esterno per motivi di lavoro o per turismo. Per garantire questo si dovrà procedere con le seguenti attività:</a:t>
            </a:r>
          </a:p>
          <a:p>
            <a:pPr marL="0" indent="0" algn="just">
              <a:buNone/>
            </a:pPr>
            <a:r>
              <a:rPr lang="it-IT" sz="1800" dirty="0" smtClean="0"/>
              <a:t>- Informazione e Formazione alla popolazione;</a:t>
            </a:r>
          </a:p>
          <a:p>
            <a:pPr marL="0" indent="0" algn="just">
              <a:buNone/>
            </a:pPr>
            <a:r>
              <a:rPr lang="it-IT" sz="1800" dirty="0" smtClean="0"/>
              <a:t>- Realizzazione segnaletica sui luoghi sensibili;</a:t>
            </a:r>
          </a:p>
          <a:p>
            <a:pPr marL="0" indent="0" algn="just">
              <a:buNone/>
            </a:pPr>
            <a:r>
              <a:rPr lang="it-IT" sz="1800" dirty="0" smtClean="0"/>
              <a:t>Mentre il secondo punto verrà inserito nei piani di intervento dell’Amministrazione Comunale, per la seconda operazione si inserirà  il Piano stesso nelle esercitazioni delle Associazioni di Volontariato che già operano sul territorio e con le quali si ha piena collaborazione.</a:t>
            </a:r>
          </a:p>
          <a:p>
            <a:pPr marL="0" indent="0" algn="just">
              <a:buNone/>
            </a:pPr>
            <a:r>
              <a:rPr lang="it-IT" sz="1800" dirty="0" smtClean="0"/>
              <a:t>Infine, per rendere il Piano visibile a tutti esso verrà inserito sul sito del Comune e nella </a:t>
            </a:r>
            <a:r>
              <a:rPr lang="it-IT" sz="1800" dirty="0" err="1" smtClean="0"/>
              <a:t>App</a:t>
            </a:r>
            <a:r>
              <a:rPr lang="it-IT" sz="1800" dirty="0" smtClean="0"/>
              <a:t> esistente </a:t>
            </a:r>
            <a:r>
              <a:rPr lang="it-IT" sz="1800" dirty="0" smtClean="0"/>
              <a:t>dell’Open </a:t>
            </a:r>
            <a:r>
              <a:rPr lang="it-IT" sz="1800" dirty="0"/>
              <a:t>D</a:t>
            </a:r>
            <a:r>
              <a:rPr lang="it-IT" sz="1800" dirty="0" smtClean="0"/>
              <a:t>ata </a:t>
            </a:r>
            <a:r>
              <a:rPr lang="it-IT" sz="1800" dirty="0" smtClean="0"/>
              <a:t>in maniera tale che chiunque possa conoscere nelle immediate vicinanze dove deve recarsi per trovare assistenza in caso di emergenza.</a:t>
            </a:r>
          </a:p>
          <a:p>
            <a:pPr marL="0" indent="0" algn="just">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spTree>
    <p:extLst>
      <p:ext uri="{BB962C8B-B14F-4D97-AF65-F5344CB8AC3E}">
        <p14:creationId xmlns:p14="http://schemas.microsoft.com/office/powerpoint/2010/main" val="4239119202"/>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endParaRPr lang="it-IT" sz="1800" dirty="0" smtClean="0"/>
          </a:p>
          <a:p>
            <a:pPr marL="0" indent="0" algn="just">
              <a:buNone/>
            </a:pPr>
            <a:endParaRPr lang="it-IT" sz="1800" dirty="0" smtClean="0"/>
          </a:p>
          <a:p>
            <a:pPr marL="0" indent="0" algn="just">
              <a:buNone/>
            </a:pPr>
            <a:endParaRPr lang="it-IT" sz="1800" dirty="0"/>
          </a:p>
          <a:p>
            <a:pPr marL="0" indent="0" algn="ctr">
              <a:buNone/>
            </a:pPr>
            <a:r>
              <a:rPr lang="it-IT" sz="3600" b="1" dirty="0" smtClean="0">
                <a:solidFill>
                  <a:schemeClr val="accent1">
                    <a:lumMod val="50000"/>
                  </a:schemeClr>
                </a:solidFill>
              </a:rPr>
              <a:t>Grazie per l’attenzione</a:t>
            </a:r>
          </a:p>
          <a:p>
            <a:pPr marL="0" indent="0" algn="ctr">
              <a:buNone/>
            </a:pPr>
            <a:r>
              <a:rPr lang="it-IT" sz="1800" dirty="0" smtClean="0"/>
              <a:t>					</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spTree>
    <p:extLst>
      <p:ext uri="{BB962C8B-B14F-4D97-AF65-F5344CB8AC3E}">
        <p14:creationId xmlns:p14="http://schemas.microsoft.com/office/powerpoint/2010/main" val="42391192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9552" y="5805264"/>
            <a:ext cx="8424936" cy="646331"/>
          </a:xfrm>
          <a:prstGeom prst="rect">
            <a:avLst/>
          </a:prstGeom>
          <a:noFill/>
        </p:spPr>
        <p:txBody>
          <a:bodyPr wrap="square" rtlCol="0">
            <a:spAutoFit/>
          </a:bodyPr>
          <a:lstStyle/>
          <a:p>
            <a:r>
              <a:rPr lang="it-IT" i="1" dirty="0" smtClean="0"/>
              <a:t>Responsabile Settore </a:t>
            </a:r>
            <a:r>
              <a:rPr lang="it-IT" i="1" dirty="0"/>
              <a:t>T</a:t>
            </a:r>
            <a:r>
              <a:rPr lang="it-IT" i="1" dirty="0" smtClean="0"/>
              <a:t>ecnico </a:t>
            </a:r>
            <a:r>
              <a:rPr lang="it-IT" i="1" dirty="0"/>
              <a:t>C</a:t>
            </a:r>
            <a:r>
              <a:rPr lang="it-IT" i="1" dirty="0" smtClean="0"/>
              <a:t>omunale e Protezione Civile: Arch. Enzo Paolo Carola</a:t>
            </a:r>
          </a:p>
          <a:p>
            <a:r>
              <a:rPr lang="it-IT" i="1" dirty="0" smtClean="0"/>
              <a:t>Assessore Protezione Civile: Simone Marucci</a:t>
            </a:r>
            <a:endParaRPr lang="it-IT" i="1" dirty="0"/>
          </a:p>
        </p:txBody>
      </p:sp>
      <p:sp>
        <p:nvSpPr>
          <p:cNvPr id="2" name="Segnaposto contenuto 1"/>
          <p:cNvSpPr>
            <a:spLocks noGrp="1"/>
          </p:cNvSpPr>
          <p:nvPr>
            <p:ph idx="1"/>
          </p:nvPr>
        </p:nvSpPr>
        <p:spPr>
          <a:xfrm>
            <a:off x="457200" y="2132856"/>
            <a:ext cx="7985521" cy="3124944"/>
          </a:xfrm>
        </p:spPr>
        <p:txBody>
          <a:bodyPr>
            <a:normAutofit fontScale="92500" lnSpcReduction="10000"/>
          </a:bodyPr>
          <a:lstStyle/>
          <a:p>
            <a:pPr marL="0" indent="0" algn="just">
              <a:buNone/>
            </a:pPr>
            <a:r>
              <a:rPr lang="it-IT" sz="2400" dirty="0" smtClean="0"/>
              <a:t>La struttura del Piano è divisa in tre macro-aree:</a:t>
            </a:r>
          </a:p>
          <a:p>
            <a:pPr algn="just"/>
            <a:r>
              <a:rPr lang="it-IT" sz="2400" dirty="0" smtClean="0"/>
              <a:t>Descrizione e Inquadramento Generale del Territorio (indirizzi, n. abitanti ecc.) con indicazioni sul clima, la zonizzazione sismica e gli aspetti idrogeologici;</a:t>
            </a:r>
          </a:p>
          <a:p>
            <a:pPr algn="just"/>
            <a:r>
              <a:rPr lang="it-IT" sz="2400" dirty="0" smtClean="0"/>
              <a:t>Scenari di Rischio Locale, quali il rischio idrogeologico, sismico e di incendio e le relative schede tecniche;</a:t>
            </a:r>
          </a:p>
          <a:p>
            <a:pPr algn="just"/>
            <a:r>
              <a:rPr lang="it-IT" sz="2400" dirty="0" smtClean="0"/>
              <a:t>Individuazione delle Funzioni di Supporto e Organizzazione delle risorse mediante la descrizione di procedure operative per le diverse tipologie di intervento.</a:t>
            </a:r>
            <a:endParaRPr lang="it-IT" sz="2400" dirty="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spTree>
    <p:extLst>
      <p:ext uri="{BB962C8B-B14F-4D97-AF65-F5344CB8AC3E}">
        <p14:creationId xmlns:p14="http://schemas.microsoft.com/office/powerpoint/2010/main" val="74800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9552" y="5805264"/>
            <a:ext cx="8424936" cy="646331"/>
          </a:xfrm>
          <a:prstGeom prst="rect">
            <a:avLst/>
          </a:prstGeom>
          <a:noFill/>
        </p:spPr>
        <p:txBody>
          <a:bodyPr wrap="square" rtlCol="0">
            <a:spAutoFit/>
          </a:bodyPr>
          <a:lstStyle/>
          <a:p>
            <a:r>
              <a:rPr lang="it-IT" i="1" dirty="0" smtClean="0"/>
              <a:t>Responsabile Settore </a:t>
            </a:r>
            <a:r>
              <a:rPr lang="it-IT" i="1" dirty="0"/>
              <a:t>T</a:t>
            </a:r>
            <a:r>
              <a:rPr lang="it-IT" i="1" dirty="0" smtClean="0"/>
              <a:t>ecnico </a:t>
            </a:r>
            <a:r>
              <a:rPr lang="it-IT" i="1" dirty="0"/>
              <a:t>C</a:t>
            </a:r>
            <a:r>
              <a:rPr lang="it-IT" i="1" dirty="0" smtClean="0"/>
              <a:t>omunale e Protezione Civile: Arch. Enzo Paolo Carola</a:t>
            </a:r>
          </a:p>
          <a:p>
            <a:r>
              <a:rPr lang="it-IT" i="1" dirty="0" smtClean="0"/>
              <a:t>Assessore Protezione Civile: Simone Marucci</a:t>
            </a:r>
            <a:endParaRPr lang="it-IT" i="1" dirty="0"/>
          </a:p>
        </p:txBody>
      </p:sp>
      <p:sp>
        <p:nvSpPr>
          <p:cNvPr id="2" name="Segnaposto contenuto 1"/>
          <p:cNvSpPr>
            <a:spLocks noGrp="1"/>
          </p:cNvSpPr>
          <p:nvPr>
            <p:ph idx="1"/>
          </p:nvPr>
        </p:nvSpPr>
        <p:spPr>
          <a:xfrm>
            <a:off x="457200" y="1772816"/>
            <a:ext cx="7985521" cy="4032448"/>
          </a:xfrm>
        </p:spPr>
        <p:txBody>
          <a:bodyPr>
            <a:normAutofit fontScale="92500"/>
          </a:bodyPr>
          <a:lstStyle/>
          <a:p>
            <a:pPr marL="0" indent="0" algn="just">
              <a:buNone/>
            </a:pPr>
            <a:r>
              <a:rPr lang="it-IT" sz="2400" dirty="0" smtClean="0"/>
              <a:t>Parte integrante del Piano sono gli Elaborati Cartografici del Piano, dove sono riportati non solo l’inquadramento generale e i diversi scenari di rischio, ma anche le schede tecniche con indicati:</a:t>
            </a:r>
          </a:p>
          <a:p>
            <a:pPr algn="just"/>
            <a:r>
              <a:rPr lang="it-IT" sz="2400" dirty="0" smtClean="0"/>
              <a:t>Servizi Essenziali, suddivisi in Servizi Assistenziali e Sanitari, Servizi Scolastici, Servizi Sportivi;</a:t>
            </a:r>
          </a:p>
          <a:p>
            <a:pPr algn="just"/>
            <a:r>
              <a:rPr lang="it-IT" sz="2400" dirty="0" smtClean="0"/>
              <a:t>Servizi a rete e infrastrutture;</a:t>
            </a:r>
          </a:p>
          <a:p>
            <a:pPr algn="just"/>
            <a:r>
              <a:rPr lang="it-IT" sz="2400" dirty="0" smtClean="0"/>
              <a:t>Edifici Strategici e Rilevanti ai fini della Protezione Civile;</a:t>
            </a:r>
          </a:p>
          <a:p>
            <a:pPr algn="just"/>
            <a:r>
              <a:rPr lang="it-IT" sz="2400" dirty="0" smtClean="0"/>
              <a:t>Aree di Attesa ed Aree di Accoglienza;</a:t>
            </a:r>
          </a:p>
          <a:p>
            <a:pPr algn="just"/>
            <a:r>
              <a:rPr lang="it-IT" sz="2400" dirty="0" smtClean="0"/>
              <a:t>Centro Operativo Comunale;</a:t>
            </a:r>
          </a:p>
          <a:p>
            <a:pPr algn="just"/>
            <a:r>
              <a:rPr lang="it-IT" sz="2400" dirty="0" smtClean="0"/>
              <a:t>Eliporto di Emergenza.</a:t>
            </a:r>
          </a:p>
          <a:p>
            <a:pPr algn="just"/>
            <a:endParaRPr lang="it-IT" sz="2400" dirty="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spTree>
    <p:extLst>
      <p:ext uri="{BB962C8B-B14F-4D97-AF65-F5344CB8AC3E}">
        <p14:creationId xmlns:p14="http://schemas.microsoft.com/office/powerpoint/2010/main" val="176828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Tav.1 Inquadramento Territoriale_ zoom sulla Mappa Urbana:</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9991" t="21969" b="9701"/>
          <a:stretch/>
        </p:blipFill>
        <p:spPr bwMode="auto">
          <a:xfrm>
            <a:off x="534995" y="1858699"/>
            <a:ext cx="7907725" cy="4316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70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Tav.2 Carta Aree di Emergenza e degli Edifici Strategici_ zoom sulla Mappa Urbana:</a:t>
            </a:r>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a:p>
          <a:p>
            <a:pPr marL="0" indent="0" algn="just">
              <a:buNone/>
            </a:pPr>
            <a:r>
              <a:rPr lang="it-IT" sz="1800" dirty="0" smtClean="0"/>
              <a:t>						    </a:t>
            </a:r>
            <a:r>
              <a:rPr lang="it-IT" sz="1200" dirty="0" smtClean="0"/>
              <a:t>Ogni percorso è stato suddiviso in </a:t>
            </a:r>
          </a:p>
          <a:p>
            <a:pPr marL="0" indent="0" algn="just">
              <a:buNone/>
            </a:pPr>
            <a:r>
              <a:rPr lang="it-IT" sz="1200" dirty="0"/>
              <a:t>	</a:t>
            </a:r>
            <a:r>
              <a:rPr lang="it-IT" sz="1200" dirty="0" smtClean="0"/>
              <a:t>					      base all’accessibilità. Il C.O.C. è </a:t>
            </a:r>
          </a:p>
          <a:p>
            <a:pPr marL="0" indent="0" algn="just">
              <a:buNone/>
            </a:pPr>
            <a:r>
              <a:rPr lang="it-IT" sz="1200" dirty="0"/>
              <a:t>	</a:t>
            </a:r>
            <a:r>
              <a:rPr lang="it-IT" sz="1200" dirty="0" smtClean="0"/>
              <a:t>					      stato posto nella Sede Comunale</a:t>
            </a:r>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0209" t="21776" b="7986"/>
          <a:stretch/>
        </p:blipFill>
        <p:spPr bwMode="auto">
          <a:xfrm>
            <a:off x="534996" y="1880354"/>
            <a:ext cx="5591809" cy="422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23061" t="22778" r="52678" b="39534"/>
          <a:stretch/>
        </p:blipFill>
        <p:spPr bwMode="auto">
          <a:xfrm>
            <a:off x="6300192" y="1880354"/>
            <a:ext cx="2366318" cy="2756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904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5"/>
            <a:ext cx="7985521" cy="4519279"/>
          </a:xfrm>
        </p:spPr>
        <p:txBody>
          <a:bodyPr>
            <a:normAutofit/>
          </a:bodyPr>
          <a:lstStyle/>
          <a:p>
            <a:pPr marL="0" indent="0" algn="just">
              <a:buNone/>
            </a:pPr>
            <a:r>
              <a:rPr lang="it-IT" sz="1800" dirty="0" smtClean="0"/>
              <a:t>Tav.3 Carta di Rischio Idrogeologico e Geologico:</a:t>
            </a:r>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r>
              <a:rPr lang="it-IT" sz="1800" dirty="0"/>
              <a:t>	</a:t>
            </a:r>
            <a:r>
              <a:rPr lang="it-IT" sz="1800" dirty="0" smtClean="0"/>
              <a:t>					   </a:t>
            </a:r>
            <a:r>
              <a:rPr lang="it-IT" sz="1400" dirty="0" smtClean="0"/>
              <a:t>La perimetrazione è stata </a:t>
            </a:r>
          </a:p>
          <a:p>
            <a:pPr marL="0" indent="0" algn="just">
              <a:buNone/>
            </a:pPr>
            <a:r>
              <a:rPr lang="it-IT" sz="1400" dirty="0"/>
              <a:t>	</a:t>
            </a:r>
            <a:r>
              <a:rPr lang="it-IT" sz="1400" dirty="0" smtClean="0"/>
              <a:t>					    ripresa dal PAI e PSAI della</a:t>
            </a:r>
          </a:p>
          <a:p>
            <a:pPr marL="0" indent="0" algn="just">
              <a:buNone/>
            </a:pPr>
            <a:r>
              <a:rPr lang="it-IT" sz="1400" dirty="0"/>
              <a:t>	</a:t>
            </a:r>
            <a:r>
              <a:rPr lang="it-IT" sz="1400" dirty="0" smtClean="0"/>
              <a:t>					   Autorità di Bacino del Liri</a:t>
            </a:r>
          </a:p>
          <a:p>
            <a:pPr marL="0" indent="0" algn="just">
              <a:buNone/>
            </a:pPr>
            <a:r>
              <a:rPr lang="it-IT" sz="1400" dirty="0"/>
              <a:t>	</a:t>
            </a:r>
            <a:r>
              <a:rPr lang="it-IT" sz="1400" dirty="0" smtClean="0"/>
              <a:t>					   Garigliano-Volturno</a:t>
            </a: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0059" t="21577" b="7391"/>
          <a:stretch/>
        </p:blipFill>
        <p:spPr bwMode="auto">
          <a:xfrm>
            <a:off x="534997" y="1947190"/>
            <a:ext cx="5431775" cy="4137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23959" t="33482" r="58333" b="28621"/>
          <a:stretch/>
        </p:blipFill>
        <p:spPr bwMode="auto">
          <a:xfrm>
            <a:off x="6278083" y="1947190"/>
            <a:ext cx="1727200" cy="2772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759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Tav.4 Carta dello Scenario di Rischio Sismico:</a:t>
            </a:r>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endParaRPr lang="it-IT" sz="1800" dirty="0" smtClean="0"/>
          </a:p>
          <a:p>
            <a:pPr marL="0" indent="0" algn="just">
              <a:buNone/>
            </a:pPr>
            <a:endParaRPr lang="it-IT" sz="1800" dirty="0"/>
          </a:p>
          <a:p>
            <a:pPr marL="0" indent="0" algn="just">
              <a:buNone/>
            </a:pPr>
            <a:r>
              <a:rPr lang="it-IT" sz="1800" dirty="0" smtClean="0"/>
              <a:t>						    </a:t>
            </a:r>
            <a:r>
              <a:rPr lang="it-IT" sz="1400" dirty="0" smtClean="0"/>
              <a:t>Le zone sono riportate nella</a:t>
            </a:r>
          </a:p>
          <a:p>
            <a:pPr marL="0" indent="0" algn="just">
              <a:buNone/>
            </a:pPr>
            <a:r>
              <a:rPr lang="it-IT" sz="1400" dirty="0"/>
              <a:t>	</a:t>
            </a:r>
            <a:r>
              <a:rPr lang="it-IT" sz="1400" dirty="0" smtClean="0"/>
              <a:t>					     analisi di </a:t>
            </a:r>
            <a:r>
              <a:rPr lang="it-IT" sz="1400" dirty="0" err="1" smtClean="0"/>
              <a:t>microzonizzazione</a:t>
            </a:r>
            <a:endParaRPr lang="it-IT" sz="1400" dirty="0" smtClean="0"/>
          </a:p>
          <a:p>
            <a:pPr marL="0" indent="0" algn="just">
              <a:buNone/>
            </a:pPr>
            <a:r>
              <a:rPr lang="it-IT" sz="1400" dirty="0"/>
              <a:t>	</a:t>
            </a:r>
            <a:r>
              <a:rPr lang="it-IT" sz="1400" dirty="0" smtClean="0"/>
              <a:t>					     sismica  effettuata nel 2009.</a:t>
            </a:r>
            <a:endParaRPr lang="it-IT" sz="1800" dirty="0" smtClean="0"/>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0059" t="21398" b="8828"/>
          <a:stretch/>
        </p:blipFill>
        <p:spPr bwMode="auto">
          <a:xfrm>
            <a:off x="528235" y="1873325"/>
            <a:ext cx="5617506" cy="4203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3958" t="32887" r="52530" b="28819"/>
          <a:stretch/>
        </p:blipFill>
        <p:spPr bwMode="auto">
          <a:xfrm>
            <a:off x="6217442" y="1874700"/>
            <a:ext cx="2293257" cy="280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5632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7504" y="116632"/>
            <a:ext cx="8856984" cy="6552728"/>
          </a:xfrm>
          <a:prstGeom prst="rect">
            <a:avLst/>
          </a:prstGeom>
          <a:solidFill>
            <a:srgbClr val="C00000">
              <a:alpha val="0"/>
            </a:srgb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3"/>
          <p:cNvSpPr>
            <a:spLocks noGrp="1"/>
          </p:cNvSpPr>
          <p:nvPr>
            <p:ph type="title"/>
          </p:nvPr>
        </p:nvSpPr>
        <p:spPr>
          <a:xfrm>
            <a:off x="467544" y="188640"/>
            <a:ext cx="8229600" cy="1512168"/>
          </a:xfrm>
        </p:spPr>
        <p:txBody>
          <a:bodyPr>
            <a:normAutofit/>
          </a:bodyPr>
          <a:lstStyle/>
          <a:p>
            <a:r>
              <a:rPr lang="it-IT" sz="3100" dirty="0" smtClean="0"/>
              <a:t>Comune di Paliano</a:t>
            </a:r>
            <a:br>
              <a:rPr lang="it-IT" sz="3100" dirty="0" smtClean="0"/>
            </a:br>
            <a:r>
              <a:rPr lang="it-IT" sz="3100" dirty="0" smtClean="0"/>
              <a:t>Piano Emergenza Comunale</a:t>
            </a:r>
            <a:r>
              <a:rPr lang="it-IT" sz="1400" dirty="0" smtClean="0"/>
              <a:t/>
            </a:r>
            <a:br>
              <a:rPr lang="it-IT" sz="1400" dirty="0" smtClean="0"/>
            </a:br>
            <a:r>
              <a:rPr lang="it-IT" sz="2000" dirty="0"/>
              <a:t>D.G.R. n° 363 del 17/06/2014 </a:t>
            </a:r>
            <a:r>
              <a:rPr lang="it-IT" sz="2000" dirty="0" smtClean="0"/>
              <a:t> e </a:t>
            </a:r>
            <a:r>
              <a:rPr lang="it-IT" sz="2000" dirty="0"/>
              <a:t>D.G.R. n° 415 del 04/08/2015</a:t>
            </a:r>
          </a:p>
        </p:txBody>
      </p:sp>
      <p:pic>
        <p:nvPicPr>
          <p:cNvPr id="8" name="Immagine 7" descr="http://www.regione.lazio.it/binary/rl_protezione_civile/tbl_evidenza/Banner_Right_prot_civile_piano_reg.jpg"/>
          <p:cNvPicPr/>
          <p:nvPr/>
        </p:nvPicPr>
        <p:blipFill rotWithShape="1">
          <a:blip r:embed="rId2">
            <a:extLst>
              <a:ext uri="{28A0092B-C50C-407E-A947-70E740481C1C}">
                <a14:useLocalDpi xmlns:a14="http://schemas.microsoft.com/office/drawing/2010/main" val="0"/>
              </a:ext>
            </a:extLst>
          </a:blip>
          <a:srcRect l="65200" b="14444"/>
          <a:stretch/>
        </p:blipFill>
        <p:spPr bwMode="auto">
          <a:xfrm>
            <a:off x="8028384" y="260648"/>
            <a:ext cx="828675" cy="733425"/>
          </a:xfrm>
          <a:prstGeom prst="rect">
            <a:avLst/>
          </a:prstGeom>
          <a:noFill/>
          <a:ln>
            <a:noFill/>
          </a:ln>
          <a:extLst>
            <a:ext uri="{53640926-AAD7-44D8-BBD7-CCE9431645EC}">
              <a14:shadowObscured xmlns:a14="http://schemas.microsoft.com/office/drawing/2010/main"/>
            </a:ext>
          </a:extLst>
        </p:spPr>
      </p:pic>
      <p:sp>
        <p:nvSpPr>
          <p:cNvPr id="9" name="CasellaDiTesto 8"/>
          <p:cNvSpPr txBox="1"/>
          <p:nvPr/>
        </p:nvSpPr>
        <p:spPr>
          <a:xfrm>
            <a:off x="534996" y="6084585"/>
            <a:ext cx="8424936" cy="584775"/>
          </a:xfrm>
          <a:prstGeom prst="rect">
            <a:avLst/>
          </a:prstGeom>
          <a:noFill/>
        </p:spPr>
        <p:txBody>
          <a:bodyPr wrap="square" rtlCol="0">
            <a:spAutoFit/>
          </a:bodyPr>
          <a:lstStyle/>
          <a:p>
            <a:r>
              <a:rPr lang="it-IT" sz="1600" i="1" dirty="0" smtClean="0"/>
              <a:t>Responsabile Settore </a:t>
            </a:r>
            <a:r>
              <a:rPr lang="it-IT" sz="1600" i="1" dirty="0"/>
              <a:t>T</a:t>
            </a:r>
            <a:r>
              <a:rPr lang="it-IT" sz="1600" i="1" dirty="0" smtClean="0"/>
              <a:t>ecnico </a:t>
            </a:r>
            <a:r>
              <a:rPr lang="it-IT" sz="1600" i="1" dirty="0"/>
              <a:t>C</a:t>
            </a:r>
            <a:r>
              <a:rPr lang="it-IT" sz="1600" i="1" dirty="0" smtClean="0"/>
              <a:t>omunale e Protezione Civile: Arch. Enzo Paolo Carola</a:t>
            </a:r>
          </a:p>
          <a:p>
            <a:r>
              <a:rPr lang="it-IT" sz="1600" i="1" dirty="0" smtClean="0"/>
              <a:t>Assessore Protezione Civile: Simone Marucci</a:t>
            </a:r>
            <a:endParaRPr lang="it-IT" sz="1600" i="1" dirty="0"/>
          </a:p>
        </p:txBody>
      </p:sp>
      <p:sp>
        <p:nvSpPr>
          <p:cNvPr id="2" name="Segnaposto contenuto 1"/>
          <p:cNvSpPr>
            <a:spLocks noGrp="1"/>
          </p:cNvSpPr>
          <p:nvPr>
            <p:ph idx="1"/>
          </p:nvPr>
        </p:nvSpPr>
        <p:spPr>
          <a:xfrm>
            <a:off x="457200" y="1565306"/>
            <a:ext cx="7985521" cy="4239958"/>
          </a:xfrm>
        </p:spPr>
        <p:txBody>
          <a:bodyPr>
            <a:normAutofit/>
          </a:bodyPr>
          <a:lstStyle/>
          <a:p>
            <a:pPr marL="0" indent="0" algn="just">
              <a:buNone/>
            </a:pPr>
            <a:r>
              <a:rPr lang="it-IT" sz="1800" dirty="0" smtClean="0"/>
              <a:t>Tav.5 Carta dello Scenario di Rischio Incendio e di Interfaccia: </a:t>
            </a:r>
          </a:p>
          <a:p>
            <a:pPr marL="0" indent="0" algn="just">
              <a:buNone/>
            </a:pPr>
            <a:endParaRPr lang="it-IT" sz="1800" dirty="0" smtClean="0"/>
          </a:p>
        </p:txBody>
      </p:sp>
      <p:pic>
        <p:nvPicPr>
          <p:cNvPr id="11" name="image08.jpg"/>
          <p:cNvPicPr>
            <a:picLocks/>
          </p:cNvPicPr>
          <p:nvPr/>
        </p:nvPicPr>
        <p:blipFill>
          <a:blip r:embed="rId3"/>
          <a:srcRect/>
          <a:stretch>
            <a:fillRect/>
          </a:stretch>
        </p:blipFill>
        <p:spPr>
          <a:xfrm>
            <a:off x="251520" y="197154"/>
            <a:ext cx="915240" cy="1368152"/>
          </a:xfrm>
          <a:prstGeom prst="rect">
            <a:avLst/>
          </a:prstGeom>
          <a:ln/>
        </p:spPr>
      </p:pic>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911" t="21399" r="4613" b="10912"/>
          <a:stretch/>
        </p:blipFill>
        <p:spPr bwMode="auto">
          <a:xfrm>
            <a:off x="534997" y="1893697"/>
            <a:ext cx="5405155" cy="419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5089" t="19990" r="58011" b="15526"/>
          <a:stretch/>
        </p:blipFill>
        <p:spPr bwMode="auto">
          <a:xfrm>
            <a:off x="6119712" y="1900908"/>
            <a:ext cx="2323009" cy="4176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7308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493</TotalTime>
  <Words>1455</Words>
  <Application>Microsoft Office PowerPoint</Application>
  <PresentationFormat>Presentazione su schermo (4:3)</PresentationFormat>
  <Paragraphs>203</Paragraphs>
  <Slides>24</Slides>
  <Notes>0</Notes>
  <HiddenSlides>0</HiddenSlides>
  <MMClips>0</MMClip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Tema di Office</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lpstr>Comune di Paliano Piano Emergenza Comunale D.G.R. n° 363 del 17/06/2014  e D.G.R. n° 415 del 04/08/2015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Comune di Paliano Piano Emergenza Comunale D.G.R. n° 363 del 17/06/2014  e D.G.R. n° 415 del 04/08/2015</dc:title>
  <cp:lastModifiedBy>Inf</cp:lastModifiedBy>
  <cp:revision>50</cp:revision>
  <dcterms:modified xsi:type="dcterms:W3CDTF">2016-05-04T11:06:11Z</dcterms:modified>
</cp:coreProperties>
</file>